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Nunito Heavy Italics" charset="1" panose="00000000000000000000"/>
      <p:regular r:id="rId25"/>
    </p:embeddedFont>
    <p:embeddedFont>
      <p:font typeface="Nunito Bold" charset="1" panose="00000000000000000000"/>
      <p:regular r:id="rId26"/>
    </p:embeddedFont>
    <p:embeddedFont>
      <p:font typeface="Nunito" charset="1" panose="00000000000000000000"/>
      <p:regular r:id="rId27"/>
    </p:embeddedFont>
    <p:embeddedFont>
      <p:font typeface="Nunito Bold Italics" charset="1" panose="00000000000000000000"/>
      <p:regular r:id="rId28"/>
    </p:embeddedFont>
    <p:embeddedFont>
      <p:font typeface="Nunito Heavy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8639" y="-6406013"/>
            <a:ext cx="13197559" cy="131975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1975" y="6454722"/>
            <a:ext cx="9651113" cy="965111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874259"/>
            <a:ext cx="9961836" cy="304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6"/>
              </a:lnSpc>
            </a:pPr>
            <a:r>
              <a:rPr lang="en-US" sz="5600" i="true" b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Plat</a:t>
            </a:r>
            <a:r>
              <a:rPr lang="en-US" sz="5600" i="true" b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aforma de Gestión Digital para el Ingreso de Vehículos al Taller – PepsiCo Chile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698340">
            <a:off x="10959466" y="2040837"/>
            <a:ext cx="6468586" cy="6642964"/>
          </a:xfrm>
          <a:custGeom>
            <a:avLst/>
            <a:gdLst/>
            <a:ahLst/>
            <a:cxnLst/>
            <a:rect r="r" b="b" t="t" l="l"/>
            <a:pathLst>
              <a:path h="6642964" w="6468586">
                <a:moveTo>
                  <a:pt x="0" y="0"/>
                </a:moveTo>
                <a:lnTo>
                  <a:pt x="6468586" y="0"/>
                </a:lnTo>
                <a:lnTo>
                  <a:pt x="6468586" y="6642963"/>
                </a:lnTo>
                <a:lnTo>
                  <a:pt x="0" y="6642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652385"/>
            <a:ext cx="6993991" cy="160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Integrantes:</a:t>
            </a: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Tihare Maldonado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Janis Montecino</a:t>
            </a:r>
          </a:p>
          <a:p>
            <a:pPr algn="l"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Matías Morales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56123" y="4305463"/>
            <a:ext cx="68284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Evidenci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as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834175">
            <a:off x="1333565" y="1346208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9277" y="7060623"/>
            <a:ext cx="5929590" cy="59295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99873" y="2749276"/>
            <a:ext cx="5042059" cy="5837406"/>
          </a:xfrm>
          <a:custGeom>
            <a:avLst/>
            <a:gdLst/>
            <a:ahLst/>
            <a:cxnLst/>
            <a:rect r="r" b="b" t="t" l="l"/>
            <a:pathLst>
              <a:path h="5837406" w="5042059">
                <a:moveTo>
                  <a:pt x="0" y="0"/>
                </a:moveTo>
                <a:lnTo>
                  <a:pt x="5042059" y="0"/>
                </a:lnTo>
                <a:lnTo>
                  <a:pt x="5042059" y="5837405"/>
                </a:lnTo>
                <a:lnTo>
                  <a:pt x="0" y="5837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9240" y="2059052"/>
            <a:ext cx="4470092" cy="77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ocumentos de planificación: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9240" y="2856997"/>
            <a:ext cx="4470092" cy="7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ta de Constitución, Carta Gantt, EDT, RACI.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6912" y="2403055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esarrollo y base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6912" y="2767672"/>
            <a:ext cx="4470092" cy="7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mplementación del entorno, tablas y scripts.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9240" y="5346388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Ges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tión de calidad y riesgos: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9240" y="5718687"/>
            <a:ext cx="4470092" cy="7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Mat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riz de Riesgos, Plan de Calidad, Plan de Pruebas Inicial.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9240" y="3677417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Modelos y diagramas: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240" y="4049717"/>
            <a:ext cx="4470092" cy="11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UM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 (Casos de Uso, Clases, Actividad), E-R, Mockups, Diagrama de Arquitectura.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6912" y="3726852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ontrol y seguimiento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96912" y="4092104"/>
            <a:ext cx="4470092" cy="11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inutas, matriz de seguimiento, verificación de alcances, gestión de cambios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6912" y="5445925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alidación y pruebas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27257" y="5811177"/>
            <a:ext cx="4409404" cy="36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lan de Pruebas Final.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28700"/>
            <a:ext cx="5471173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INF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RM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D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AV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9240" y="6624833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municación y recursos: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9240" y="6997132"/>
            <a:ext cx="4470092" cy="7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lan de Comunicación, Plan de Costos, Plan de Adquisiciones.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9240" y="7903278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pecificación funcional: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9240" y="8275578"/>
            <a:ext cx="4470092" cy="7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ocumento de Requerimientos y Diccionario de Datos.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2773" y="1028700"/>
            <a:ext cx="4348715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INF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ORME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FIN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27257" y="6383948"/>
            <a:ext cx="4470092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3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</a:t>
            </a:r>
            <a:r>
              <a:rPr lang="en-US" b="true" sz="25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ntrega y soporte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27257" y="6749200"/>
            <a:ext cx="4470092" cy="15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31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-US" sz="1999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eporte final, plan de implantación, plan de soporte y mantención, capacitación y manuales de usuario.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56123" y="4305463"/>
            <a:ext cx="838442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Plan de Trab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ajo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881840">
            <a:off x="805530" y="1590421"/>
            <a:ext cx="7951992" cy="7375473"/>
          </a:xfrm>
          <a:custGeom>
            <a:avLst/>
            <a:gdLst/>
            <a:ahLst/>
            <a:cxnLst/>
            <a:rect r="r" b="b" t="t" l="l"/>
            <a:pathLst>
              <a:path h="7375473" w="7951992">
                <a:moveTo>
                  <a:pt x="0" y="0"/>
                </a:moveTo>
                <a:lnTo>
                  <a:pt x="7951993" y="0"/>
                </a:lnTo>
                <a:lnTo>
                  <a:pt x="7951993" y="7375473"/>
                </a:lnTo>
                <a:lnTo>
                  <a:pt x="0" y="7375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1048" y="-954150"/>
            <a:ext cx="10212450" cy="10212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18419" y="3703824"/>
            <a:ext cx="10212450" cy="10212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44793" y="1471665"/>
            <a:ext cx="4128949" cy="4149697"/>
          </a:xfrm>
          <a:custGeom>
            <a:avLst/>
            <a:gdLst/>
            <a:ahLst/>
            <a:cxnLst/>
            <a:rect r="r" b="b" t="t" l="l"/>
            <a:pathLst>
              <a:path h="4149697" w="4128949">
                <a:moveTo>
                  <a:pt x="0" y="0"/>
                </a:moveTo>
                <a:lnTo>
                  <a:pt x="4128949" y="0"/>
                </a:lnTo>
                <a:lnTo>
                  <a:pt x="4128949" y="4149698"/>
                </a:lnTo>
                <a:lnTo>
                  <a:pt x="0" y="414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76639" y="2401702"/>
            <a:ext cx="4608077" cy="5658638"/>
            <a:chOff x="0" y="0"/>
            <a:chExt cx="1032968" cy="1268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05371" y="2401702"/>
            <a:ext cx="4608077" cy="5658638"/>
            <a:chOff x="0" y="0"/>
            <a:chExt cx="1032968" cy="1268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39961" y="2401702"/>
            <a:ext cx="4608077" cy="5658638"/>
            <a:chOff x="0" y="0"/>
            <a:chExt cx="1032968" cy="12684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87820" y="2785234"/>
            <a:ext cx="3619646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Administrar proyectos tecnológicos.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07577" y="2785234"/>
            <a:ext cx="4178016" cy="918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Diseñar la estructura arquitectónica de la solución.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1947" y="3556039"/>
            <a:ext cx="4131391" cy="67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Durante todo el proyecto.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57194" y="3777943"/>
            <a:ext cx="3246967" cy="3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3 semanas.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79604" y="1197728"/>
            <a:ext cx="12321429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PLA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N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 D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T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R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ABAJ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R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OY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C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T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 APT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33551" y="2785234"/>
            <a:ext cx="3751716" cy="91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399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Presentar soluciones informáticas mediante un análisis exhaustivo.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43714" y="4343159"/>
            <a:ext cx="4131391" cy="314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Levantamiento de requerimientos y análisis de procesos.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Entrevistas, diagramas de procesos.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Analista de Negocios.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Depende de la disponibilidad de stakeholders.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85926" y="3885079"/>
            <a:ext cx="3246967" cy="3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2 semanas.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31947" y="4343159"/>
            <a:ext cx="4131391" cy="314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Planificación (EDT, Gantt) y monitoreo del proyecto</a:t>
            </a: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MS Project, reuniones de seguimiento</a:t>
            </a: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Jefe de Proyecto.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Requiere comunicación efectiva con equipo y gerencia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30890" y="4240038"/>
            <a:ext cx="4131391" cy="346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Diseño de arquitectura y revisión de estándares.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UML, herramientas de diagramación.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Arquitecto de Software.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Debe garantizar seguridad y escalabilidad.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1048" y="-954150"/>
            <a:ext cx="10212450" cy="10212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19677" y="6146939"/>
            <a:ext cx="5215125" cy="4843548"/>
          </a:xfrm>
          <a:custGeom>
            <a:avLst/>
            <a:gdLst/>
            <a:ahLst/>
            <a:cxnLst/>
            <a:rect r="r" b="b" t="t" l="l"/>
            <a:pathLst>
              <a:path h="4843548" w="5215125">
                <a:moveTo>
                  <a:pt x="0" y="0"/>
                </a:moveTo>
                <a:lnTo>
                  <a:pt x="5215126" y="0"/>
                </a:lnTo>
                <a:lnTo>
                  <a:pt x="5215126" y="4843548"/>
                </a:lnTo>
                <a:lnTo>
                  <a:pt x="0" y="484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18419" y="3703824"/>
            <a:ext cx="10212450" cy="102124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39961" y="2314181"/>
            <a:ext cx="4608077" cy="5658638"/>
            <a:chOff x="0" y="0"/>
            <a:chExt cx="1032968" cy="1268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334177" y="2785234"/>
            <a:ext cx="3619646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Ejecutar soluciones sistémicas completas.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676639" y="2401702"/>
            <a:ext cx="4608077" cy="5658638"/>
            <a:chOff x="0" y="0"/>
            <a:chExt cx="1032968" cy="12684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841663" y="2785234"/>
            <a:ext cx="4278028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2"/>
              </a:lnSpc>
            </a:pPr>
            <a:r>
              <a:rPr lang="en-US" b="true" sz="24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Llevar a cabo evaluaciones de certificación.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24932" y="3604132"/>
            <a:ext cx="3438136" cy="3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3 semanas.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3102" y="3541619"/>
            <a:ext cx="3246967" cy="3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3 semanas.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79604" y="1197728"/>
            <a:ext cx="12321429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PLA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N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 D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T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R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ABAJ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 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R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OY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E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C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T</a:t>
            </a:r>
            <a:r>
              <a:rPr lang="en-US" b="true" sz="3601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O APT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005371" y="2401702"/>
            <a:ext cx="4608077" cy="5658638"/>
            <a:chOff x="0" y="0"/>
            <a:chExt cx="1032968" cy="12684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2968" cy="1268466"/>
            </a:xfrm>
            <a:custGeom>
              <a:avLst/>
              <a:gdLst/>
              <a:ahLst/>
              <a:cxnLst/>
              <a:rect r="r" b="b" t="t" l="l"/>
              <a:pathLst>
                <a:path h="1268466" w="1032968">
                  <a:moveTo>
                    <a:pt x="149527" y="0"/>
                  </a:moveTo>
                  <a:lnTo>
                    <a:pt x="883441" y="0"/>
                  </a:lnTo>
                  <a:cubicBezTo>
                    <a:pt x="966022" y="0"/>
                    <a:pt x="1032968" y="66945"/>
                    <a:pt x="1032968" y="149527"/>
                  </a:cubicBezTo>
                  <a:lnTo>
                    <a:pt x="1032968" y="1118939"/>
                  </a:lnTo>
                  <a:cubicBezTo>
                    <a:pt x="1032968" y="1201521"/>
                    <a:pt x="966022" y="1268466"/>
                    <a:pt x="883441" y="1268466"/>
                  </a:cubicBezTo>
                  <a:lnTo>
                    <a:pt x="149527" y="1268466"/>
                  </a:lnTo>
                  <a:cubicBezTo>
                    <a:pt x="66945" y="1268466"/>
                    <a:pt x="0" y="1201521"/>
                    <a:pt x="0" y="1118939"/>
                  </a:cubicBezTo>
                  <a:lnTo>
                    <a:pt x="0" y="149527"/>
                  </a:lnTo>
                  <a:cubicBezTo>
                    <a:pt x="0" y="66945"/>
                    <a:pt x="66945" y="0"/>
                    <a:pt x="14952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032968" cy="126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433551" y="2785234"/>
            <a:ext cx="3751716" cy="91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399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Elaborar software aplicando buenas prácticas.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43714" y="4680928"/>
            <a:ext cx="4131391" cy="251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Desarrollo de módulos y pruebas unitarias.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IDE, GitHub, frameworks web.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Equipo de Desarrollo.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Riesgo por cambios de requerimientos</a:t>
            </a: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85926" y="3821061"/>
            <a:ext cx="3246967" cy="67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736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Dur</a:t>
            </a:r>
            <a:r>
              <a:rPr lang="en-US" b="true" sz="2299" strike="noStrike" u="non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ación: 6 semanas (desarrollo + testing).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30890" y="4052278"/>
            <a:ext cx="4131391" cy="377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Pruebas finales, documentación de resultados y validación de usuarios.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Plan de pruebas, checklist QA, sesiones con usuarios.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QA Tester + Usuarios Finales.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Requiere disponibilidad de usuarios para validar.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78305" y="4163061"/>
            <a:ext cx="4131391" cy="314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Actividad: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Integración de módulos, pruebas internas y de rendimiento.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Recursos: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Servidor de pruebas, herramientas de carga.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Responsable: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Equipo de Desarrollo + QA.</a:t>
            </a:r>
          </a:p>
          <a:p>
            <a:pPr algn="l" marL="474979" indent="-237490" lvl="1">
              <a:lnSpc>
                <a:spcPts val="252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Observación: </a:t>
            </a: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Posibles incompatibilidades técnicas</a:t>
            </a:r>
            <a:r>
              <a:rPr lang="en-US" b="true" sz="21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4261217"/>
            <a:ext cx="838442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Carta G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antt 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834175">
            <a:off x="1333565" y="1346208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8098" y="-5999446"/>
            <a:ext cx="10212450" cy="10212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925" y="3227091"/>
            <a:ext cx="17622151" cy="3832818"/>
          </a:xfrm>
          <a:custGeom>
            <a:avLst/>
            <a:gdLst/>
            <a:ahLst/>
            <a:cxnLst/>
            <a:rect r="r" b="b" t="t" l="l"/>
            <a:pathLst>
              <a:path h="3832818" w="17622151">
                <a:moveTo>
                  <a:pt x="0" y="0"/>
                </a:moveTo>
                <a:lnTo>
                  <a:pt x="17622150" y="0"/>
                </a:lnTo>
                <a:lnTo>
                  <a:pt x="17622150" y="3832818"/>
                </a:lnTo>
                <a:lnTo>
                  <a:pt x="0" y="383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3285" y="2289173"/>
            <a:ext cx="12321429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CARTA GANTT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4261217"/>
            <a:ext cx="838442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Conclusión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636777">
            <a:off x="635306" y="1723190"/>
            <a:ext cx="8253667" cy="7665594"/>
          </a:xfrm>
          <a:custGeom>
            <a:avLst/>
            <a:gdLst/>
            <a:ahLst/>
            <a:cxnLst/>
            <a:rect r="r" b="b" t="t" l="l"/>
            <a:pathLst>
              <a:path h="7665594" w="8253667">
                <a:moveTo>
                  <a:pt x="0" y="0"/>
                </a:moveTo>
                <a:lnTo>
                  <a:pt x="8253667" y="0"/>
                </a:lnTo>
                <a:lnTo>
                  <a:pt x="8253667" y="7665593"/>
                </a:lnTo>
                <a:lnTo>
                  <a:pt x="0" y="766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1135" y="-6719482"/>
            <a:ext cx="10212450" cy="10212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8066" y="6794033"/>
            <a:ext cx="5089934" cy="3492967"/>
          </a:xfrm>
          <a:custGeom>
            <a:avLst/>
            <a:gdLst/>
            <a:ahLst/>
            <a:cxnLst/>
            <a:rect r="r" b="b" t="t" l="l"/>
            <a:pathLst>
              <a:path h="3492967" w="5089934">
                <a:moveTo>
                  <a:pt x="0" y="0"/>
                </a:moveTo>
                <a:lnTo>
                  <a:pt x="5089934" y="0"/>
                </a:lnTo>
                <a:lnTo>
                  <a:pt x="5089934" y="3492967"/>
                </a:lnTo>
                <a:lnTo>
                  <a:pt x="0" y="3492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6101" y="3084958"/>
            <a:ext cx="14395797" cy="393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proyecto APT permitió digitalizar y optimizar el ingreso de vehículos al taller de PepsiCo, resolviendo un proceso manual poco eficiente. Aplicamos competencias clave de Ingeniería en Informática en análisis, gestión, desarrollo y calidad de software, consolidando nuestros intereses profesionales. La propuesta es factible, escalable y con impacto real, reflejando nuestro crecimiento académico y preparación como futuros ingenieros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692308" y="6721674"/>
            <a:ext cx="7996699" cy="79966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83285" y="2386682"/>
            <a:ext cx="12321429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  <a:spcBef>
                <a:spcPct val="0"/>
              </a:spcBef>
            </a:pPr>
            <a:r>
              <a:rPr lang="en-US" b="true" sz="3601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CONCLUSIÓN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4758" y="-6176663"/>
            <a:ext cx="11320163" cy="113201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25735" y="6334845"/>
            <a:ext cx="6600285" cy="66002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65152" y="4171950"/>
            <a:ext cx="7978848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49"/>
              </a:lnSpc>
              <a:spcBef>
                <a:spcPct val="0"/>
              </a:spcBef>
            </a:pPr>
            <a:r>
              <a:rPr lang="en-US" b="true" sz="7499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¡Gracias por su atención!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34175">
            <a:off x="9448865" y="1346208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834175">
            <a:off x="1333565" y="1346208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77373" y="3051298"/>
            <a:ext cx="7767627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De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scripción Proyecto APT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7632" y="6316364"/>
            <a:ext cx="5972154" cy="59721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58587" y="-5337798"/>
            <a:ext cx="10212450" cy="10212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0871" y="4128384"/>
            <a:ext cx="5968328" cy="5487392"/>
            <a:chOff x="0" y="0"/>
            <a:chExt cx="1571905" cy="14452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1905" cy="1445239"/>
            </a:xfrm>
            <a:custGeom>
              <a:avLst/>
              <a:gdLst/>
              <a:ahLst/>
              <a:cxnLst/>
              <a:rect r="r" b="b" t="t" l="l"/>
              <a:pathLst>
                <a:path h="1445239" w="1571905">
                  <a:moveTo>
                    <a:pt x="66156" y="0"/>
                  </a:moveTo>
                  <a:lnTo>
                    <a:pt x="1505750" y="0"/>
                  </a:lnTo>
                  <a:cubicBezTo>
                    <a:pt x="1523295" y="0"/>
                    <a:pt x="1540122" y="6970"/>
                    <a:pt x="1552529" y="19377"/>
                  </a:cubicBezTo>
                  <a:cubicBezTo>
                    <a:pt x="1564935" y="31783"/>
                    <a:pt x="1571905" y="48610"/>
                    <a:pt x="1571905" y="66156"/>
                  </a:cubicBezTo>
                  <a:lnTo>
                    <a:pt x="1571905" y="1379083"/>
                  </a:lnTo>
                  <a:cubicBezTo>
                    <a:pt x="1571905" y="1396629"/>
                    <a:pt x="1564935" y="1413456"/>
                    <a:pt x="1552529" y="1425862"/>
                  </a:cubicBezTo>
                  <a:cubicBezTo>
                    <a:pt x="1540122" y="1438269"/>
                    <a:pt x="1523295" y="1445239"/>
                    <a:pt x="1505750" y="1445239"/>
                  </a:cubicBezTo>
                  <a:lnTo>
                    <a:pt x="66156" y="1445239"/>
                  </a:lnTo>
                  <a:cubicBezTo>
                    <a:pt x="48610" y="1445239"/>
                    <a:pt x="31783" y="1438269"/>
                    <a:pt x="19377" y="1425862"/>
                  </a:cubicBezTo>
                  <a:cubicBezTo>
                    <a:pt x="6970" y="1413456"/>
                    <a:pt x="0" y="1396629"/>
                    <a:pt x="0" y="1379083"/>
                  </a:cubicBezTo>
                  <a:lnTo>
                    <a:pt x="0" y="66156"/>
                  </a:lnTo>
                  <a:cubicBezTo>
                    <a:pt x="0" y="48610"/>
                    <a:pt x="6970" y="31783"/>
                    <a:pt x="19377" y="19377"/>
                  </a:cubicBezTo>
                  <a:cubicBezTo>
                    <a:pt x="31783" y="6970"/>
                    <a:pt x="48610" y="0"/>
                    <a:pt x="66156" y="0"/>
                  </a:cubicBezTo>
                  <a:close/>
                </a:path>
              </a:pathLst>
            </a:custGeom>
            <a:solidFill>
              <a:srgbClr val="E2DF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571905" cy="1435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14140" y="4298843"/>
            <a:ext cx="5561789" cy="500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oluciones informáticas mediante análisis exhaustivo.</a:t>
            </a:r>
          </a:p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Administrar proyectos tecnológicos.</a:t>
            </a:r>
          </a:p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Diseñar arquitectura técnica con estándares sectoriales.</a:t>
            </a:r>
          </a:p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Elaborar software aplicando buenas prácticas.</a:t>
            </a:r>
          </a:p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Ejecutar soluciones sistémicas completas.</a:t>
            </a:r>
          </a:p>
          <a:p>
            <a:pPr algn="l" marL="462025" indent="-231013" lvl="1">
              <a:lnSpc>
                <a:spcPts val="4044"/>
              </a:lnSpc>
              <a:buFont typeface="Arial"/>
              <a:buChar char="•"/>
            </a:pPr>
            <a:r>
              <a:rPr lang="en-US" sz="213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Realizar evaluaciones de certificación y calidad.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26726" y="2329615"/>
            <a:ext cx="4530079" cy="1294264"/>
            <a:chOff x="0" y="0"/>
            <a:chExt cx="1193107" cy="340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3107" cy="340876"/>
            </a:xfrm>
            <a:custGeom>
              <a:avLst/>
              <a:gdLst/>
              <a:ahLst/>
              <a:cxnLst/>
              <a:rect r="r" b="b" t="t" l="l"/>
              <a:pathLst>
                <a:path h="340876" w="1193107">
                  <a:moveTo>
                    <a:pt x="87159" y="0"/>
                  </a:moveTo>
                  <a:lnTo>
                    <a:pt x="1105948" y="0"/>
                  </a:lnTo>
                  <a:cubicBezTo>
                    <a:pt x="1129064" y="0"/>
                    <a:pt x="1151234" y="9183"/>
                    <a:pt x="1167579" y="25528"/>
                  </a:cubicBezTo>
                  <a:cubicBezTo>
                    <a:pt x="1183925" y="41874"/>
                    <a:pt x="1193107" y="64043"/>
                    <a:pt x="1193107" y="87159"/>
                  </a:cubicBezTo>
                  <a:lnTo>
                    <a:pt x="1193107" y="253717"/>
                  </a:lnTo>
                  <a:cubicBezTo>
                    <a:pt x="1193107" y="301854"/>
                    <a:pt x="1154085" y="340876"/>
                    <a:pt x="1105948" y="340876"/>
                  </a:cubicBezTo>
                  <a:lnTo>
                    <a:pt x="87159" y="340876"/>
                  </a:lnTo>
                  <a:cubicBezTo>
                    <a:pt x="39022" y="340876"/>
                    <a:pt x="0" y="301854"/>
                    <a:pt x="0" y="253717"/>
                  </a:cubicBezTo>
                  <a:lnTo>
                    <a:pt x="0" y="87159"/>
                  </a:lnTo>
                  <a:cubicBezTo>
                    <a:pt x="0" y="39022"/>
                    <a:pt x="39022" y="0"/>
                    <a:pt x="87159" y="0"/>
                  </a:cubicBezTo>
                  <a:close/>
                </a:path>
              </a:pathLst>
            </a:custGeom>
            <a:solidFill>
              <a:srgbClr val="7875A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193107" cy="33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55316" y="2720229"/>
            <a:ext cx="4107589" cy="4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2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COM</a:t>
            </a:r>
            <a:r>
              <a:rPr lang="en-US" b="true" sz="3200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PETENCIAS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110871" y="1028700"/>
            <a:ext cx="1448557" cy="1526806"/>
          </a:xfrm>
          <a:custGeom>
            <a:avLst/>
            <a:gdLst/>
            <a:ahLst/>
            <a:cxnLst/>
            <a:rect r="r" b="b" t="t" l="l"/>
            <a:pathLst>
              <a:path h="1526806" w="1448557">
                <a:moveTo>
                  <a:pt x="0" y="0"/>
                </a:moveTo>
                <a:lnTo>
                  <a:pt x="1448557" y="0"/>
                </a:lnTo>
                <a:lnTo>
                  <a:pt x="1448557" y="1526806"/>
                </a:lnTo>
                <a:lnTo>
                  <a:pt x="0" y="152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41534" y="4128384"/>
            <a:ext cx="5432571" cy="3495719"/>
            <a:chOff x="0" y="0"/>
            <a:chExt cx="1430801" cy="9206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0801" cy="920683"/>
            </a:xfrm>
            <a:custGeom>
              <a:avLst/>
              <a:gdLst/>
              <a:ahLst/>
              <a:cxnLst/>
              <a:rect r="r" b="b" t="t" l="l"/>
              <a:pathLst>
                <a:path h="920683" w="1430801">
                  <a:moveTo>
                    <a:pt x="72680" y="0"/>
                  </a:moveTo>
                  <a:lnTo>
                    <a:pt x="1358121" y="0"/>
                  </a:lnTo>
                  <a:cubicBezTo>
                    <a:pt x="1377397" y="0"/>
                    <a:pt x="1395883" y="7657"/>
                    <a:pt x="1409513" y="21287"/>
                  </a:cubicBezTo>
                  <a:cubicBezTo>
                    <a:pt x="1423143" y="34918"/>
                    <a:pt x="1430801" y="53404"/>
                    <a:pt x="1430801" y="72680"/>
                  </a:cubicBezTo>
                  <a:lnTo>
                    <a:pt x="1430801" y="848004"/>
                  </a:lnTo>
                  <a:cubicBezTo>
                    <a:pt x="1430801" y="888143"/>
                    <a:pt x="1398261" y="920683"/>
                    <a:pt x="1358121" y="920683"/>
                  </a:cubicBezTo>
                  <a:lnTo>
                    <a:pt x="72680" y="920683"/>
                  </a:lnTo>
                  <a:cubicBezTo>
                    <a:pt x="32540" y="920683"/>
                    <a:pt x="0" y="888143"/>
                    <a:pt x="0" y="848004"/>
                  </a:cubicBezTo>
                  <a:lnTo>
                    <a:pt x="0" y="72680"/>
                  </a:lnTo>
                  <a:cubicBezTo>
                    <a:pt x="0" y="32540"/>
                    <a:pt x="32540" y="0"/>
                    <a:pt x="72680" y="0"/>
                  </a:cubicBezTo>
                  <a:close/>
                </a:path>
              </a:pathLst>
            </a:custGeom>
            <a:solidFill>
              <a:srgbClr val="E2DFE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430801" cy="91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10709" y="4227550"/>
            <a:ext cx="5094220" cy="304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641" indent="-232320" lvl="1">
              <a:lnSpc>
                <a:spcPts val="4067"/>
              </a:lnSpc>
              <a:buFont typeface="Arial"/>
              <a:buChar char="•"/>
            </a:pPr>
            <a:r>
              <a:rPr lang="en-US" sz="215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lang="en-US" sz="215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estión de proyectos informáticos</a:t>
            </a:r>
          </a:p>
          <a:p>
            <a:pPr algn="l" marL="464641" indent="-232320" lvl="1">
              <a:lnSpc>
                <a:spcPts val="4067"/>
              </a:lnSpc>
              <a:buFont typeface="Arial"/>
              <a:buChar char="•"/>
            </a:pPr>
            <a:r>
              <a:rPr lang="en-US" sz="215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Análisis y evaluación de soluciones informáticas</a:t>
            </a:r>
          </a:p>
          <a:p>
            <a:pPr algn="l" marL="464641" indent="-232320" lvl="1">
              <a:lnSpc>
                <a:spcPts val="4067"/>
              </a:lnSpc>
              <a:buFont typeface="Arial"/>
              <a:buChar char="•"/>
            </a:pPr>
            <a:r>
              <a:rPr lang="en-US" sz="215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Desarrollo de software</a:t>
            </a:r>
          </a:p>
          <a:p>
            <a:pPr algn="l" marL="464641" indent="-232320" lvl="1">
              <a:lnSpc>
                <a:spcPts val="4067"/>
              </a:lnSpc>
              <a:buFont typeface="Arial"/>
              <a:buChar char="•"/>
            </a:pPr>
            <a:r>
              <a:rPr lang="en-US" sz="2152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Aseguramiento de calidad de software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47858" y="2329615"/>
            <a:ext cx="5219922" cy="1294264"/>
            <a:chOff x="0" y="0"/>
            <a:chExt cx="1374794" cy="3408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4794" cy="340876"/>
            </a:xfrm>
            <a:custGeom>
              <a:avLst/>
              <a:gdLst/>
              <a:ahLst/>
              <a:cxnLst/>
              <a:rect r="r" b="b" t="t" l="l"/>
              <a:pathLst>
                <a:path h="340876" w="1374794">
                  <a:moveTo>
                    <a:pt x="75641" y="0"/>
                  </a:moveTo>
                  <a:lnTo>
                    <a:pt x="1299154" y="0"/>
                  </a:lnTo>
                  <a:cubicBezTo>
                    <a:pt x="1319215" y="0"/>
                    <a:pt x="1338454" y="7969"/>
                    <a:pt x="1352640" y="22155"/>
                  </a:cubicBezTo>
                  <a:cubicBezTo>
                    <a:pt x="1366825" y="36340"/>
                    <a:pt x="1374794" y="55579"/>
                    <a:pt x="1374794" y="75641"/>
                  </a:cubicBezTo>
                  <a:lnTo>
                    <a:pt x="1374794" y="265236"/>
                  </a:lnTo>
                  <a:cubicBezTo>
                    <a:pt x="1374794" y="285297"/>
                    <a:pt x="1366825" y="304536"/>
                    <a:pt x="1352640" y="318722"/>
                  </a:cubicBezTo>
                  <a:cubicBezTo>
                    <a:pt x="1338454" y="332907"/>
                    <a:pt x="1319215" y="340876"/>
                    <a:pt x="1299154" y="340876"/>
                  </a:cubicBezTo>
                  <a:lnTo>
                    <a:pt x="75641" y="340876"/>
                  </a:lnTo>
                  <a:cubicBezTo>
                    <a:pt x="33865" y="340876"/>
                    <a:pt x="0" y="307011"/>
                    <a:pt x="0" y="265236"/>
                  </a:cubicBezTo>
                  <a:lnTo>
                    <a:pt x="0" y="75641"/>
                  </a:lnTo>
                  <a:cubicBezTo>
                    <a:pt x="0" y="33865"/>
                    <a:pt x="33865" y="0"/>
                    <a:pt x="75641" y="0"/>
                  </a:cubicBezTo>
                  <a:close/>
                </a:path>
              </a:pathLst>
            </a:custGeom>
            <a:solidFill>
              <a:srgbClr val="7875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74794" cy="33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83545" y="2735891"/>
            <a:ext cx="4948549" cy="4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2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ÁREAS DE DESEM</a:t>
            </a:r>
            <a:r>
              <a:rPr lang="en-US" b="true" sz="3200" i="true" strike="noStrike" u="none">
                <a:solidFill>
                  <a:srgbClr val="000000"/>
                </a:solidFill>
                <a:latin typeface="Nunito Heavy Italics"/>
                <a:ea typeface="Nunito Heavy Italics"/>
                <a:cs typeface="Nunito Heavy Italics"/>
                <a:sym typeface="Nunito Heavy Italics"/>
              </a:rPr>
              <a:t>PEÑO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352249" y="1045388"/>
            <a:ext cx="1791219" cy="1493429"/>
          </a:xfrm>
          <a:custGeom>
            <a:avLst/>
            <a:gdLst/>
            <a:ahLst/>
            <a:cxnLst/>
            <a:rect r="r" b="b" t="t" l="l"/>
            <a:pathLst>
              <a:path h="1493429" w="1791219">
                <a:moveTo>
                  <a:pt x="0" y="0"/>
                </a:moveTo>
                <a:lnTo>
                  <a:pt x="1791219" y="0"/>
                </a:lnTo>
                <a:lnTo>
                  <a:pt x="1791219" y="1493430"/>
                </a:lnTo>
                <a:lnTo>
                  <a:pt x="0" y="149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881840">
            <a:off x="805530" y="1590421"/>
            <a:ext cx="7951992" cy="7375473"/>
          </a:xfrm>
          <a:custGeom>
            <a:avLst/>
            <a:gdLst/>
            <a:ahLst/>
            <a:cxnLst/>
            <a:rect r="r" b="b" t="t" l="l"/>
            <a:pathLst>
              <a:path h="7375473" w="7951992">
                <a:moveTo>
                  <a:pt x="0" y="0"/>
                </a:moveTo>
                <a:lnTo>
                  <a:pt x="7951993" y="0"/>
                </a:lnTo>
                <a:lnTo>
                  <a:pt x="7951993" y="7375473"/>
                </a:lnTo>
                <a:lnTo>
                  <a:pt x="0" y="7375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50288" y="3075512"/>
            <a:ext cx="9005039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Fundamenta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ción Proyecto APT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2031" y="7759382"/>
            <a:ext cx="5684063" cy="56840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01497" y="-3631769"/>
            <a:ext cx="5973006" cy="59730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09650"/>
            <a:ext cx="1104900" cy="55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b="true" sz="36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3600" y="1019175"/>
            <a:ext cx="3701517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</a:pPr>
            <a:r>
              <a:rPr lang="en-US" b="true" sz="240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R</a:t>
            </a:r>
            <a:r>
              <a:rPr lang="en-US" b="true" sz="240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elevancia del proyecto APT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132" y="1857962"/>
            <a:ext cx="4983029" cy="247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</a:t>
            </a: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estión manual: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hojas de cálculo y WhatsApp.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Problemas: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falta de control, baja trazabilidad y retrasos.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Solución: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plataforma web centralizada.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Beneficios: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eficiencia, comunicación y registro confiable.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Implementación inicial: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Sucursal Maipú. Escalable a otras sucursales.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Alineado con desafíos de Ingeniería en Informática.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75713"/>
            <a:ext cx="1104900" cy="55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b="true" sz="36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3600" y="4585238"/>
            <a:ext cx="3701517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8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Descri</a:t>
            </a:r>
            <a:r>
              <a:rPr lang="en-US" b="true" sz="2400" strike="noStrike" u="non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pción del Proyecto APT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132" y="5495762"/>
            <a:ext cx="4983029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Objetiv</a:t>
            </a: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optimizar el ingreso de vehículos al taller.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Funciones: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registrar ingresos, gestionar estados, almacenar documentación, generar reportes automáticos.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planificación → análisis y diseño → construcción → implementación → cierre.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Entregables por fase para control y seguimiento.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9247" y="2040796"/>
            <a:ext cx="1104900" cy="55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b="true" sz="36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4147" y="2182970"/>
            <a:ext cx="3701517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8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Pertinencia del proyecto con el perfil de egreso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72769" y="3039204"/>
            <a:ext cx="4983029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Res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olver necesidades reales en PepsiCo.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Aplicar competencias: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automatización, integración tecnológica y aseguramiento de calidad.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Diseñar soluciones, analizar requerimientos y gestionar proyectos.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Valor práctico: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solución real que refleja perfil profesional del ingeniero.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2769" y="5075014"/>
            <a:ext cx="1104900" cy="55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b="true" sz="36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7669" y="5174455"/>
            <a:ext cx="3701517" cy="75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8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R</a:t>
            </a:r>
            <a:r>
              <a:rPr lang="en-US" b="true" sz="2400" strike="noStrike" u="non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elación con los intereses profesionales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2769" y="6029419"/>
            <a:ext cx="4806417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Desarroll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 de software, gestión de proyectos y análisis de sistemas.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Planificación, diseño e implementación de una solución tecnológica real.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Fortalecimiento de competencias: documentación, pruebas y validación.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Experiencia práctica enfrentando problemáticas reales de la industria.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52883" y="5029835"/>
            <a:ext cx="1104900" cy="558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b="true" sz="3600">
                <a:solidFill>
                  <a:srgbClr val="424189"/>
                </a:solidFill>
                <a:latin typeface="Nunito Heavy"/>
                <a:ea typeface="Nunito Heavy"/>
                <a:cs typeface="Nunito Heavy"/>
                <a:sym typeface="Nunito Heavy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783" y="5129276"/>
            <a:ext cx="3701517" cy="113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8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Factibilidad de d</a:t>
            </a:r>
            <a:r>
              <a:rPr lang="en-US" b="true" sz="2400" strike="noStrike" u="non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esarrollo del Proyecto APT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2883" y="6231890"/>
            <a:ext cx="4806417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Plaz</a:t>
            </a: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12 semanas.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Tecnologías: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código abierto, VS Code, Git/GitHub, Figma, gestores de bases de datos.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Factores favorables: caso real, documentación disponible, metodología estructurada.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Riesgos: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integración con ERP y resistencia al cambio.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Mitigación: 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versión web responsiva, manuales y capacitaciones.</a:t>
            </a:r>
          </a:p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Conclusión:</a:t>
            </a:r>
            <a:r>
              <a:rPr lang="en-US" sz="1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proyecto viable en tiempo, recursos y alcance.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56123" y="4305463"/>
            <a:ext cx="594653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Objet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ivos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834175">
            <a:off x="1333565" y="1346208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0"/>
            <a:ext cx="5116357" cy="1123950"/>
            <a:chOff x="0" y="0"/>
            <a:chExt cx="2212662" cy="486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662" cy="486073"/>
            </a:xfrm>
            <a:custGeom>
              <a:avLst/>
              <a:gdLst/>
              <a:ahLst/>
              <a:cxnLst/>
              <a:rect r="r" b="b" t="t" l="l"/>
              <a:pathLst>
                <a:path h="486073" w="2212662">
                  <a:moveTo>
                    <a:pt x="66579" y="0"/>
                  </a:moveTo>
                  <a:lnTo>
                    <a:pt x="2146082" y="0"/>
                  </a:lnTo>
                  <a:cubicBezTo>
                    <a:pt x="2163740" y="0"/>
                    <a:pt x="2180675" y="7015"/>
                    <a:pt x="2193161" y="19501"/>
                  </a:cubicBezTo>
                  <a:cubicBezTo>
                    <a:pt x="2205647" y="31987"/>
                    <a:pt x="2212662" y="48922"/>
                    <a:pt x="2212662" y="66579"/>
                  </a:cubicBezTo>
                  <a:lnTo>
                    <a:pt x="2212662" y="419493"/>
                  </a:lnTo>
                  <a:cubicBezTo>
                    <a:pt x="2212662" y="437151"/>
                    <a:pt x="2205647" y="454086"/>
                    <a:pt x="2193161" y="466572"/>
                  </a:cubicBezTo>
                  <a:cubicBezTo>
                    <a:pt x="2180675" y="479058"/>
                    <a:pt x="2163740" y="486073"/>
                    <a:pt x="2146082" y="486073"/>
                  </a:cubicBezTo>
                  <a:lnTo>
                    <a:pt x="66579" y="486073"/>
                  </a:lnTo>
                  <a:cubicBezTo>
                    <a:pt x="48922" y="486073"/>
                    <a:pt x="31987" y="479058"/>
                    <a:pt x="19501" y="466572"/>
                  </a:cubicBezTo>
                  <a:cubicBezTo>
                    <a:pt x="7015" y="454086"/>
                    <a:pt x="0" y="437151"/>
                    <a:pt x="0" y="419493"/>
                  </a:cubicBezTo>
                  <a:lnTo>
                    <a:pt x="0" y="66579"/>
                  </a:lnTo>
                  <a:cubicBezTo>
                    <a:pt x="0" y="48922"/>
                    <a:pt x="7015" y="31987"/>
                    <a:pt x="19501" y="19501"/>
                  </a:cubicBezTo>
                  <a:cubicBezTo>
                    <a:pt x="31987" y="7015"/>
                    <a:pt x="48922" y="0"/>
                    <a:pt x="66579" y="0"/>
                  </a:cubicBezTo>
                  <a:close/>
                </a:path>
              </a:pathLst>
            </a:custGeom>
            <a:solidFill>
              <a:srgbClr val="4241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212662" cy="46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6"/>
                </a:lnSpc>
              </a:pPr>
              <a:r>
                <a:rPr lang="en-US" b="true" sz="3200" spc="15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 Objetivos Específicos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43233" y="-5884469"/>
            <a:ext cx="10212450" cy="102124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4586" y="5406043"/>
            <a:ext cx="6842662" cy="68426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47928" y="1198445"/>
            <a:ext cx="4240521" cy="6259071"/>
          </a:xfrm>
          <a:custGeom>
            <a:avLst/>
            <a:gdLst/>
            <a:ahLst/>
            <a:cxnLst/>
            <a:rect r="r" b="b" t="t" l="l"/>
            <a:pathLst>
              <a:path h="6259071" w="4240521">
                <a:moveTo>
                  <a:pt x="0" y="0"/>
                </a:moveTo>
                <a:lnTo>
                  <a:pt x="4240521" y="0"/>
                </a:lnTo>
                <a:lnTo>
                  <a:pt x="4240521" y="6259071"/>
                </a:lnTo>
                <a:lnTo>
                  <a:pt x="0" y="6259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667500"/>
            <a:ext cx="10615843" cy="180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Diseñar un sistema de agenda para pr</a:t>
            </a:r>
            <a:r>
              <a:rPr lang="en-US" sz="2400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ogramar ingresos.</a:t>
            </a:r>
          </a:p>
          <a:p>
            <a:pPr algn="l" marL="518160" indent="-259080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Implementar perfiles de usuario (chofer, supervisor, mecánico).</a:t>
            </a:r>
          </a:p>
          <a:p>
            <a:pPr algn="l" marL="518160" indent="-259080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Incorporar carga y consulta de documentos, fotos e informes.</a:t>
            </a:r>
          </a:p>
          <a:p>
            <a:pPr algn="l" marL="518160" indent="-259080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Automatizar notificaciones y reportes.</a:t>
            </a:r>
          </a:p>
          <a:p>
            <a:pPr algn="l" marL="518160" indent="-259080" lvl="1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Evaluar impacto en reducción de tiempos y errores.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7390" y="2674440"/>
            <a:ext cx="10615843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98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-US" sz="2399" spc="98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esarrollar una plataforma centralizada para gestionar eficientemente el ingreso de vehículos al taller de PepsiCo Chile, optimizando tiempos, reduciendo errores y garantizando trazabilidad en un proceso actualmente manual.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1198445"/>
            <a:ext cx="5116357" cy="1123950"/>
            <a:chOff x="0" y="0"/>
            <a:chExt cx="2212662" cy="4860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12662" cy="486073"/>
            </a:xfrm>
            <a:custGeom>
              <a:avLst/>
              <a:gdLst/>
              <a:ahLst/>
              <a:cxnLst/>
              <a:rect r="r" b="b" t="t" l="l"/>
              <a:pathLst>
                <a:path h="486073" w="2212662">
                  <a:moveTo>
                    <a:pt x="66579" y="0"/>
                  </a:moveTo>
                  <a:lnTo>
                    <a:pt x="2146082" y="0"/>
                  </a:lnTo>
                  <a:cubicBezTo>
                    <a:pt x="2163740" y="0"/>
                    <a:pt x="2180675" y="7015"/>
                    <a:pt x="2193161" y="19501"/>
                  </a:cubicBezTo>
                  <a:cubicBezTo>
                    <a:pt x="2205647" y="31987"/>
                    <a:pt x="2212662" y="48922"/>
                    <a:pt x="2212662" y="66579"/>
                  </a:cubicBezTo>
                  <a:lnTo>
                    <a:pt x="2212662" y="419493"/>
                  </a:lnTo>
                  <a:cubicBezTo>
                    <a:pt x="2212662" y="437151"/>
                    <a:pt x="2205647" y="454086"/>
                    <a:pt x="2193161" y="466572"/>
                  </a:cubicBezTo>
                  <a:cubicBezTo>
                    <a:pt x="2180675" y="479058"/>
                    <a:pt x="2163740" y="486073"/>
                    <a:pt x="2146082" y="486073"/>
                  </a:cubicBezTo>
                  <a:lnTo>
                    <a:pt x="66579" y="486073"/>
                  </a:lnTo>
                  <a:cubicBezTo>
                    <a:pt x="48922" y="486073"/>
                    <a:pt x="31987" y="479058"/>
                    <a:pt x="19501" y="466572"/>
                  </a:cubicBezTo>
                  <a:cubicBezTo>
                    <a:pt x="7015" y="454086"/>
                    <a:pt x="0" y="437151"/>
                    <a:pt x="0" y="419493"/>
                  </a:cubicBezTo>
                  <a:lnTo>
                    <a:pt x="0" y="66579"/>
                  </a:lnTo>
                  <a:cubicBezTo>
                    <a:pt x="0" y="48922"/>
                    <a:pt x="7015" y="31987"/>
                    <a:pt x="19501" y="19501"/>
                  </a:cubicBezTo>
                  <a:cubicBezTo>
                    <a:pt x="31987" y="7015"/>
                    <a:pt x="48922" y="0"/>
                    <a:pt x="66579" y="0"/>
                  </a:cubicBezTo>
                  <a:close/>
                </a:path>
              </a:pathLst>
            </a:custGeom>
            <a:solidFill>
              <a:srgbClr val="42418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212662" cy="46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6"/>
                </a:lnSpc>
              </a:pPr>
              <a:r>
                <a:rPr lang="en-US" b="true" sz="3200" spc="150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Objetivo General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175" y="-4238431"/>
            <a:ext cx="6558208" cy="65582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56123" y="3367087"/>
            <a:ext cx="838442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Met</a:t>
            </a:r>
            <a:r>
              <a:rPr lang="en-US" b="true" sz="9000" i="true">
                <a:solidFill>
                  <a:srgbClr val="000000"/>
                </a:solidFill>
                <a:latin typeface="Nunito Bold Italics"/>
                <a:ea typeface="Nunito Bold Italics"/>
                <a:cs typeface="Nunito Bold Italics"/>
                <a:sym typeface="Nunito Bold Italics"/>
              </a:rPr>
              <a:t>odología y Roles</a:t>
            </a:r>
          </a:p>
        </p:txBody>
      </p:sp>
      <p:sp>
        <p:nvSpPr>
          <p:cNvPr name="AutoShape 6" id="6"/>
          <p:cNvSpPr/>
          <p:nvPr/>
        </p:nvSpPr>
        <p:spPr>
          <a:xfrm>
            <a:off x="9256123" y="6119812"/>
            <a:ext cx="8384422" cy="0"/>
          </a:xfrm>
          <a:prstGeom prst="line">
            <a:avLst/>
          </a:prstGeom>
          <a:ln cap="flat" w="104775">
            <a:solidFill>
              <a:srgbClr val="5653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881840">
            <a:off x="805530" y="1590421"/>
            <a:ext cx="7951992" cy="7375473"/>
          </a:xfrm>
          <a:custGeom>
            <a:avLst/>
            <a:gdLst/>
            <a:ahLst/>
            <a:cxnLst/>
            <a:rect r="r" b="b" t="t" l="l"/>
            <a:pathLst>
              <a:path h="7375473" w="7951992">
                <a:moveTo>
                  <a:pt x="0" y="0"/>
                </a:moveTo>
                <a:lnTo>
                  <a:pt x="7951993" y="0"/>
                </a:lnTo>
                <a:lnTo>
                  <a:pt x="7951993" y="7375473"/>
                </a:lnTo>
                <a:lnTo>
                  <a:pt x="0" y="7375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7517" y="-2706594"/>
            <a:ext cx="7996699" cy="79966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60951" y="6288651"/>
            <a:ext cx="7996699" cy="79966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952500" cap="rnd">
              <a:solidFill>
                <a:srgbClr val="B1AE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56922" y="7201129"/>
            <a:ext cx="3004867" cy="3085871"/>
          </a:xfrm>
          <a:custGeom>
            <a:avLst/>
            <a:gdLst/>
            <a:ahLst/>
            <a:cxnLst/>
            <a:rect r="r" b="b" t="t" l="l"/>
            <a:pathLst>
              <a:path h="3085871" w="3004867">
                <a:moveTo>
                  <a:pt x="0" y="0"/>
                </a:moveTo>
                <a:lnTo>
                  <a:pt x="3004867" y="0"/>
                </a:lnTo>
                <a:lnTo>
                  <a:pt x="3004867" y="3085871"/>
                </a:lnTo>
                <a:lnTo>
                  <a:pt x="0" y="308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86650"/>
            <a:ext cx="2566577" cy="3134751"/>
          </a:xfrm>
          <a:custGeom>
            <a:avLst/>
            <a:gdLst/>
            <a:ahLst/>
            <a:cxnLst/>
            <a:rect r="r" b="b" t="t" l="l"/>
            <a:pathLst>
              <a:path h="3134751" w="2566577">
                <a:moveTo>
                  <a:pt x="0" y="0"/>
                </a:moveTo>
                <a:lnTo>
                  <a:pt x="2566577" y="0"/>
                </a:lnTo>
                <a:lnTo>
                  <a:pt x="2566577" y="3134751"/>
                </a:lnTo>
                <a:lnTo>
                  <a:pt x="0" y="313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13505" y="2617991"/>
            <a:ext cx="9264939" cy="193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desarrollo del proyecto se llevará a cabo utilizando la metodología tradicional de gestión y desarrollo de software, en la cual las fases se realizan de manera secuencial y estructurada, permitiendo planificar, organizar y controlar cada etapa del ciclo de vida del sistema.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13505" y="1925451"/>
            <a:ext cx="3701517" cy="4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099" b="tru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Metodologia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11989" y="5954070"/>
            <a:ext cx="9264939" cy="341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Jefe de Proyecto / Project Manager (Janis Montecino)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Analista de Negocios / Analista Funcional (Janis Montecino)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Arquitecto de Software (Tihare Maldonado)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Diseñador UX/UI (Tihare Maldonado)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Desarrolladores / Programadores (Matias Morales)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Tester / QA (Aseguramiento de Calidad) (Matias Morales)</a:t>
            </a:r>
          </a:p>
          <a:p>
            <a:pPr algn="l" marL="453390" indent="-226695" lvl="1">
              <a:lnSpc>
                <a:spcPts val="3969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Usuarios Finales / Stakeholders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1989" y="5261530"/>
            <a:ext cx="3701517" cy="4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099" b="true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Roles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DAGxadfBZuY</dc:identifier>
  <dcterms:modified xsi:type="dcterms:W3CDTF">2011-08-01T06:04:30Z</dcterms:modified>
  <cp:revision>1</cp:revision>
  <dc:title>Presentación Proyecto Pepsico</dc:title>
</cp:coreProperties>
</file>